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87" r:id="rId4"/>
    <p:sldId id="258" r:id="rId5"/>
    <p:sldId id="260" r:id="rId6"/>
    <p:sldId id="275" r:id="rId7"/>
    <p:sldId id="261" r:id="rId8"/>
    <p:sldId id="274" r:id="rId9"/>
    <p:sldId id="276" r:id="rId10"/>
    <p:sldId id="280" r:id="rId11"/>
    <p:sldId id="262" r:id="rId12"/>
    <p:sldId id="263" r:id="rId13"/>
    <p:sldId id="281" r:id="rId14"/>
    <p:sldId id="282" r:id="rId15"/>
    <p:sldId id="264" r:id="rId16"/>
    <p:sldId id="265" r:id="rId17"/>
    <p:sldId id="268" r:id="rId18"/>
    <p:sldId id="266" r:id="rId19"/>
    <p:sldId id="267" r:id="rId20"/>
    <p:sldId id="269" r:id="rId21"/>
    <p:sldId id="271" r:id="rId22"/>
    <p:sldId id="272" r:id="rId23"/>
    <p:sldId id="273" r:id="rId24"/>
    <p:sldId id="259" r:id="rId25"/>
    <p:sldId id="277" r:id="rId26"/>
    <p:sldId id="278" r:id="rId27"/>
    <p:sldId id="279" r:id="rId28"/>
    <p:sldId id="284" r:id="rId29"/>
    <p:sldId id="285" r:id="rId30"/>
    <p:sldId id="286" r:id="rId31"/>
    <p:sldId id="27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20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083-5541-F548-AFFE-6B1EFEB1DF0F}" type="datetimeFigureOut">
              <a:rPr lang="en-US" smtClean="0"/>
              <a:t>12-11-12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729C41-BC54-3247-BFC5-B443EB2CD0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083-5541-F548-AFFE-6B1EFEB1DF0F}" type="datetimeFigureOut">
              <a:rPr lang="en-US" smtClean="0"/>
              <a:t>12-11-12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9C41-BC54-3247-BFC5-B443EB2CD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083-5541-F548-AFFE-6B1EFEB1DF0F}" type="datetimeFigureOut">
              <a:rPr lang="en-US" smtClean="0"/>
              <a:t>12-11-12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9C41-BC54-3247-BFC5-B443EB2CD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083-5541-F548-AFFE-6B1EFEB1DF0F}" type="datetimeFigureOut">
              <a:rPr lang="en-US" smtClean="0"/>
              <a:t>12-11-12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9C41-BC54-3247-BFC5-B443EB2CD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083-5541-F548-AFFE-6B1EFEB1DF0F}" type="datetimeFigureOut">
              <a:rPr lang="en-US" smtClean="0"/>
              <a:t>12-11-12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9C41-BC54-3247-BFC5-B443EB2CD0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083-5541-F548-AFFE-6B1EFEB1DF0F}" type="datetimeFigureOut">
              <a:rPr lang="en-US" smtClean="0"/>
              <a:t>12-11-12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9C41-BC54-3247-BFC5-B443EB2CD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083-5541-F548-AFFE-6B1EFEB1DF0F}" type="datetimeFigureOut">
              <a:rPr lang="en-US" smtClean="0"/>
              <a:t>12-11-12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9C41-BC54-3247-BFC5-B443EB2CD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083-5541-F548-AFFE-6B1EFEB1DF0F}" type="datetimeFigureOut">
              <a:rPr lang="en-US" smtClean="0"/>
              <a:t>12-11-12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9C41-BC54-3247-BFC5-B443EB2CD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083-5541-F548-AFFE-6B1EFEB1DF0F}" type="datetimeFigureOut">
              <a:rPr lang="en-US" smtClean="0"/>
              <a:t>12-11-12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9C41-BC54-3247-BFC5-B443EB2CD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083-5541-F548-AFFE-6B1EFEB1DF0F}" type="datetimeFigureOut">
              <a:rPr lang="en-US" smtClean="0"/>
              <a:t>12-11-12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9C41-BC54-3247-BFC5-B443EB2CD0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2083-5541-F548-AFFE-6B1EFEB1DF0F}" type="datetimeFigureOut">
              <a:rPr lang="en-US" smtClean="0"/>
              <a:t>12-11-12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29C41-BC54-3247-BFC5-B443EB2CD0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65E2083-5541-F548-AFFE-6B1EFEB1DF0F}" type="datetimeFigureOut">
              <a:rPr lang="en-US" smtClean="0"/>
              <a:t>12-11-12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729C41-BC54-3247-BFC5-B443EB2CD0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fast track to profit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30 tips in 30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8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When you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Have plenty of business cards</a:t>
            </a:r>
          </a:p>
          <a:p>
            <a:pPr lvl="1"/>
            <a:r>
              <a:rPr lang="en-US" dirty="0" smtClean="0"/>
              <a:t>Know your elevator speech</a:t>
            </a:r>
          </a:p>
          <a:p>
            <a:pPr lvl="1"/>
            <a:r>
              <a:rPr lang="en-US" dirty="0" smtClean="0"/>
              <a:t>Have canned questions to start conversations</a:t>
            </a:r>
          </a:p>
          <a:p>
            <a:pPr lvl="1"/>
            <a:r>
              <a:rPr lang="en-US" dirty="0" smtClean="0"/>
              <a:t>Have your exits in place</a:t>
            </a:r>
          </a:p>
          <a:p>
            <a:pPr lvl="1"/>
            <a:r>
              <a:rPr lang="en-US" dirty="0" smtClean="0"/>
              <a:t>Make eye contact</a:t>
            </a:r>
          </a:p>
          <a:p>
            <a:pPr lvl="1"/>
            <a:r>
              <a:rPr lang="en-US" dirty="0" smtClean="0"/>
              <a:t>Smile</a:t>
            </a:r>
          </a:p>
          <a:p>
            <a:pPr lvl="1"/>
            <a:r>
              <a:rPr lang="en-US" dirty="0" smtClean="0"/>
              <a:t>Ask questions </a:t>
            </a:r>
          </a:p>
          <a:p>
            <a:pPr lvl="1"/>
            <a:r>
              <a:rPr lang="en-US" dirty="0" smtClean="0"/>
              <a:t>Ask for a card</a:t>
            </a:r>
          </a:p>
          <a:p>
            <a:pPr lvl="1"/>
            <a:r>
              <a:rPr lang="en-US" dirty="0" smtClean="0"/>
              <a:t>Follow up</a:t>
            </a:r>
          </a:p>
          <a:p>
            <a:pPr lvl="1"/>
            <a:r>
              <a:rPr lang="en-US" dirty="0" smtClean="0"/>
              <a:t>Get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24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10. See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Contractor Global Warming: </a:t>
            </a:r>
          </a:p>
          <a:p>
            <a:pPr lvl="1"/>
            <a:r>
              <a:rPr lang="en-US" dirty="0" smtClean="0"/>
              <a:t>As the heat in the industry rises, islands end up under water</a:t>
            </a:r>
            <a:endParaRPr lang="en-US" dirty="0"/>
          </a:p>
          <a:p>
            <a:r>
              <a:rPr lang="en-US" dirty="0" smtClean="0"/>
              <a:t>Remodelers Advantage</a:t>
            </a:r>
          </a:p>
          <a:p>
            <a:r>
              <a:rPr lang="en-US" dirty="0" err="1" smtClean="0"/>
              <a:t>Renovantage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790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</a:t>
            </a:r>
            <a:r>
              <a:rPr lang="en-US" dirty="0" smtClean="0"/>
              <a:t>A great new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Aging in place</a:t>
            </a:r>
          </a:p>
          <a:p>
            <a:pPr lvl="1"/>
            <a:r>
              <a:rPr lang="en-US" dirty="0" smtClean="0"/>
              <a:t>The cutting edge is now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457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Stay dialed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be on the bus than get hit by it. </a:t>
            </a:r>
          </a:p>
          <a:p>
            <a:pPr lvl="1"/>
            <a:r>
              <a:rPr lang="en-US" dirty="0" smtClean="0"/>
              <a:t>Follow building permit stats</a:t>
            </a:r>
          </a:p>
          <a:p>
            <a:pPr lvl="1"/>
            <a:r>
              <a:rPr lang="en-US" dirty="0" smtClean="0"/>
              <a:t>Listen to peers</a:t>
            </a:r>
          </a:p>
          <a:p>
            <a:pPr lvl="1"/>
            <a:r>
              <a:rPr lang="en-US" dirty="0" smtClean="0"/>
              <a:t>Know the demographics of your market</a:t>
            </a:r>
          </a:p>
          <a:p>
            <a:pPr lvl="1"/>
            <a:r>
              <a:rPr lang="en-US" dirty="0" smtClean="0"/>
              <a:t>Talk to your materials suppliers 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2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Hang on to your best guys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fire</a:t>
            </a:r>
          </a:p>
          <a:p>
            <a:r>
              <a:rPr lang="en-US" dirty="0" smtClean="0"/>
              <a:t>Learn how to hire </a:t>
            </a:r>
          </a:p>
          <a:p>
            <a:r>
              <a:rPr lang="en-US" dirty="0" smtClean="0"/>
              <a:t>Hire for character</a:t>
            </a:r>
          </a:p>
          <a:p>
            <a:r>
              <a:rPr lang="en-US" dirty="0" err="1" smtClean="0"/>
              <a:t>Litwiller</a:t>
            </a:r>
            <a:r>
              <a:rPr lang="en-US" dirty="0" smtClean="0"/>
              <a:t> cleans house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1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14. Attach this to your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Residential Construction Performance Guidelines</a:t>
            </a:r>
          </a:p>
          <a:p>
            <a:r>
              <a:rPr lang="en-US" dirty="0" smtClean="0"/>
              <a:t>Goes to quality, not code issues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Where a tread meets a riser: “Gaps between adjoining parts that are designed to meet flush shall not exceed 1/8 inch in width.” </a:t>
            </a:r>
          </a:p>
          <a:p>
            <a:r>
              <a:rPr lang="en-US" dirty="0" err="1" smtClean="0"/>
              <a:t>builderbooks.com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Becomes the arbitrator between you and client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62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Go to home shows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when you do: </a:t>
            </a:r>
          </a:p>
          <a:p>
            <a:pPr lvl="1"/>
            <a:r>
              <a:rPr lang="en-US" dirty="0" smtClean="0"/>
              <a:t>Don’t sit down</a:t>
            </a:r>
          </a:p>
          <a:p>
            <a:pPr lvl="1"/>
            <a:r>
              <a:rPr lang="en-US" dirty="0" smtClean="0"/>
              <a:t>Follow up</a:t>
            </a:r>
          </a:p>
          <a:p>
            <a:pPr lvl="1"/>
            <a:r>
              <a:rPr lang="en-US" dirty="0" smtClean="0"/>
              <a:t>Have a goal for your needs</a:t>
            </a:r>
          </a:p>
          <a:p>
            <a:pPr lvl="1"/>
            <a:r>
              <a:rPr lang="en-US" dirty="0" smtClean="0"/>
              <a:t>Budget for everything</a:t>
            </a:r>
          </a:p>
          <a:p>
            <a:pPr lvl="2"/>
            <a:r>
              <a:rPr lang="en-US" dirty="0" smtClean="0"/>
              <a:t>Staff</a:t>
            </a:r>
          </a:p>
          <a:p>
            <a:pPr lvl="2"/>
            <a:r>
              <a:rPr lang="en-US" dirty="0" smtClean="0"/>
              <a:t>Setup and breakdown</a:t>
            </a:r>
          </a:p>
          <a:p>
            <a:pPr lvl="2"/>
            <a:r>
              <a:rPr lang="en-US" dirty="0" smtClean="0"/>
              <a:t>Opportunity costs</a:t>
            </a:r>
          </a:p>
          <a:p>
            <a:pPr lvl="2"/>
            <a:r>
              <a:rPr lang="en-US" dirty="0" smtClean="0"/>
              <a:t>Booth construction and rental</a:t>
            </a:r>
          </a:p>
          <a:p>
            <a:pPr lvl="2"/>
            <a:r>
              <a:rPr lang="en-US" dirty="0" smtClean="0"/>
              <a:t>Ancillary fees</a:t>
            </a:r>
          </a:p>
        </p:txBody>
      </p:sp>
    </p:spTree>
    <p:extLst>
      <p:ext uri="{BB962C8B-B14F-4D97-AF65-F5344CB8AC3E}">
        <p14:creationId xmlns:p14="http://schemas.microsoft.com/office/powerpoint/2010/main" val="382628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Do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to clean up problems in accounting</a:t>
            </a:r>
          </a:p>
          <a:p>
            <a:r>
              <a:rPr lang="en-US" dirty="0" smtClean="0"/>
              <a:t>Provides deep knowledge to inform estimating </a:t>
            </a:r>
          </a:p>
          <a:p>
            <a:r>
              <a:rPr lang="en-US" dirty="0" smtClean="0"/>
              <a:t>Provides reassurance that you are on the right track (or not)</a:t>
            </a:r>
          </a:p>
          <a:p>
            <a:r>
              <a:rPr lang="en-US" dirty="0" smtClean="0"/>
              <a:t>Set up healthy competition between site supers</a:t>
            </a:r>
          </a:p>
          <a:p>
            <a:r>
              <a:rPr lang="en-US" dirty="0" smtClean="0"/>
              <a:t>Gets staff focused on cost cutting strategies</a:t>
            </a:r>
          </a:p>
          <a:p>
            <a:r>
              <a:rPr lang="en-US" dirty="0" smtClean="0"/>
              <a:t>Record and classify results from forensics</a:t>
            </a:r>
          </a:p>
        </p:txBody>
      </p:sp>
    </p:spTree>
    <p:extLst>
      <p:ext uri="{BB962C8B-B14F-4D97-AF65-F5344CB8AC3E}">
        <p14:creationId xmlns:p14="http://schemas.microsoft.com/office/powerpoint/2010/main" val="3239229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Reject a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bad client is worth it</a:t>
            </a:r>
          </a:p>
          <a:p>
            <a:r>
              <a:rPr lang="en-US" dirty="0" smtClean="0"/>
              <a:t>Interview your client when they are interviewing you: </a:t>
            </a:r>
          </a:p>
          <a:p>
            <a:pPr lvl="1"/>
            <a:r>
              <a:rPr lang="en-US" dirty="0" smtClean="0"/>
              <a:t>Have they got the money? </a:t>
            </a:r>
          </a:p>
          <a:p>
            <a:pPr lvl="1"/>
            <a:r>
              <a:rPr lang="en-US" dirty="0" smtClean="0"/>
              <a:t>Have they got a budget?</a:t>
            </a:r>
          </a:p>
          <a:p>
            <a:pPr lvl="1"/>
            <a:r>
              <a:rPr lang="en-US" dirty="0" smtClean="0"/>
              <a:t>Knowledgeable or teachable? </a:t>
            </a:r>
          </a:p>
          <a:p>
            <a:pPr lvl="1"/>
            <a:r>
              <a:rPr lang="en-US" dirty="0" smtClean="0"/>
              <a:t>Realistic? 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Fire at least one client a year. </a:t>
            </a:r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504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18. Know your three best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 Profit</a:t>
            </a:r>
          </a:p>
          <a:p>
            <a:pPr lvl="1"/>
            <a:r>
              <a:rPr lang="en-US" dirty="0" smtClean="0"/>
              <a:t>How much money your business is putting in your pocket</a:t>
            </a:r>
          </a:p>
          <a:p>
            <a:r>
              <a:rPr lang="en-US" dirty="0" smtClean="0"/>
              <a:t>Operating Cash Flow</a:t>
            </a:r>
          </a:p>
          <a:p>
            <a:pPr lvl="1"/>
            <a:r>
              <a:rPr lang="en-US" dirty="0" smtClean="0"/>
              <a:t>What you need to run a business </a:t>
            </a:r>
          </a:p>
          <a:p>
            <a:pPr lvl="1"/>
            <a:r>
              <a:rPr lang="en-US" dirty="0" smtClean="0"/>
              <a:t>You might have profit, but if you have no cash, you can’t fill the tank. </a:t>
            </a:r>
          </a:p>
          <a:p>
            <a:r>
              <a:rPr lang="en-US" dirty="0" smtClean="0"/>
              <a:t>Return on Assets</a:t>
            </a:r>
          </a:p>
          <a:p>
            <a:pPr lvl="1"/>
            <a:r>
              <a:rPr lang="en-US" dirty="0" smtClean="0"/>
              <a:t>Does running your business make you more than a GIC? A mutual fund? </a:t>
            </a:r>
          </a:p>
          <a:p>
            <a:pPr marL="411480" lvl="1" indent="0">
              <a:buNone/>
            </a:pPr>
            <a:r>
              <a:rPr lang="en-US" dirty="0" smtClean="0"/>
              <a:t>These three measure must be in balance</a:t>
            </a:r>
          </a:p>
        </p:txBody>
      </p:sp>
    </p:spTree>
    <p:extLst>
      <p:ext uri="{BB962C8B-B14F-4D97-AF65-F5344CB8AC3E}">
        <p14:creationId xmlns:p14="http://schemas.microsoft.com/office/powerpoint/2010/main" val="1123949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Negotiate like a pro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Avoid: </a:t>
            </a:r>
          </a:p>
          <a:p>
            <a:pPr marL="114300" indent="0">
              <a:buNone/>
            </a:pPr>
            <a:r>
              <a:rPr lang="en-US" dirty="0" smtClean="0"/>
              <a:t>	Wanting something too much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Not seeing your strengths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Getting hung on one issue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Seeing only one option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Adopting a win/lose mentality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Going on too long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Thinking short term</a:t>
            </a:r>
          </a:p>
          <a:p>
            <a:pPr marL="114300" indent="0">
              <a:buNone/>
            </a:pPr>
            <a:r>
              <a:rPr lang="en-US" dirty="0" smtClean="0"/>
              <a:t>	Believing your counterpart holds all the cards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Accepting firm 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3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19. Make perfectly flat door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from top right to bottom left</a:t>
            </a:r>
          </a:p>
          <a:p>
            <a:r>
              <a:rPr lang="en-US" dirty="0" smtClean="0"/>
              <a:t>String from bottom right to top left</a:t>
            </a:r>
          </a:p>
          <a:p>
            <a:r>
              <a:rPr lang="en-US" dirty="0" smtClean="0"/>
              <a:t>Tap the bottom corners back and forth till the strings touch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 </a:t>
            </a:r>
            <a:r>
              <a:rPr lang="en-US" smtClean="0"/>
              <a:t>Use checklists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something</a:t>
            </a:r>
          </a:p>
          <a:p>
            <a:r>
              <a:rPr lang="en-US" dirty="0" smtClean="0"/>
              <a:t>For everything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75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21. have A PUBLIC RELATIONS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</a:t>
            </a:r>
          </a:p>
          <a:p>
            <a:r>
              <a:rPr lang="en-US" dirty="0" smtClean="0"/>
              <a:t>Local hardware store or lumber yard</a:t>
            </a:r>
          </a:p>
          <a:p>
            <a:r>
              <a:rPr lang="en-US" dirty="0" smtClean="0"/>
              <a:t>Newsletter to your customer base</a:t>
            </a:r>
          </a:p>
          <a:p>
            <a:r>
              <a:rPr lang="en-US" dirty="0" smtClean="0"/>
              <a:t>Awards</a:t>
            </a:r>
          </a:p>
          <a:p>
            <a:r>
              <a:rPr lang="en-US" dirty="0" smtClean="0"/>
              <a:t>Charities </a:t>
            </a:r>
          </a:p>
          <a:p>
            <a:endParaRPr lang="en-US" dirty="0"/>
          </a:p>
          <a:p>
            <a:r>
              <a:rPr lang="en-US" dirty="0" smtClean="0"/>
              <a:t>Do it for your past and present clients as much as for your future clients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6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 Consider the cost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 year, renegotiate with: </a:t>
            </a:r>
          </a:p>
          <a:p>
            <a:pPr lvl="1"/>
            <a:r>
              <a:rPr lang="en-US" dirty="0" smtClean="0"/>
              <a:t>Retail dealers</a:t>
            </a:r>
          </a:p>
          <a:p>
            <a:pPr lvl="1"/>
            <a:r>
              <a:rPr lang="en-US" dirty="0" smtClean="0"/>
              <a:t>Employees</a:t>
            </a:r>
          </a:p>
          <a:p>
            <a:pPr lvl="1"/>
            <a:r>
              <a:rPr lang="en-US" dirty="0" err="1" smtClean="0"/>
              <a:t>Subtrades</a:t>
            </a:r>
            <a:endParaRPr lang="en-US" dirty="0" smtClean="0"/>
          </a:p>
          <a:p>
            <a:r>
              <a:rPr lang="en-US" dirty="0" smtClean="0"/>
              <a:t>Trucks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Get creative (The Reno Coach toilet)</a:t>
            </a:r>
          </a:p>
          <a:p>
            <a:r>
              <a:rPr lang="en-US" dirty="0" smtClean="0"/>
              <a:t>Can you partner with other renovators on the buy side?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6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23. Get political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answer to the cash economy</a:t>
            </a:r>
          </a:p>
          <a:p>
            <a:pPr lvl="1"/>
            <a:r>
              <a:rPr lang="en-US" dirty="0" smtClean="0"/>
              <a:t>Work for rich people only</a:t>
            </a:r>
          </a:p>
          <a:p>
            <a:pPr lvl="1"/>
            <a:r>
              <a:rPr lang="en-US" dirty="0" smtClean="0"/>
              <a:t>Sell fear</a:t>
            </a:r>
          </a:p>
          <a:p>
            <a:pPr lvl="1"/>
            <a:r>
              <a:rPr lang="en-US" dirty="0" smtClean="0"/>
              <a:t>Do a bit of cash work yourself</a:t>
            </a:r>
          </a:p>
          <a:p>
            <a:pPr lvl="1"/>
            <a:r>
              <a:rPr lang="en-US" dirty="0" smtClean="0"/>
              <a:t>Cooperate with the cash economy</a:t>
            </a:r>
          </a:p>
          <a:p>
            <a:pPr lvl="1"/>
            <a:r>
              <a:rPr lang="en-US" dirty="0" smtClean="0"/>
              <a:t>Get political</a:t>
            </a:r>
          </a:p>
          <a:p>
            <a:r>
              <a:rPr lang="en-US" dirty="0" smtClean="0"/>
              <a:t>Who is the voice of the industry here? </a:t>
            </a:r>
          </a:p>
          <a:p>
            <a:r>
              <a:rPr lang="en-US" dirty="0" smtClean="0"/>
              <a:t>What can you do?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13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24. </a:t>
            </a:r>
            <a:r>
              <a:rPr lang="en-US" dirty="0" smtClean="0"/>
              <a:t>Create your business on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you do when you succeed is backwards to what you are doing now. </a:t>
            </a:r>
          </a:p>
          <a:p>
            <a:r>
              <a:rPr lang="en-US" dirty="0" smtClean="0"/>
              <a:t>It’s like </a:t>
            </a:r>
            <a:r>
              <a:rPr lang="en-US" dirty="0" err="1" smtClean="0"/>
              <a:t>visnualization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5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25. </a:t>
            </a:r>
            <a:r>
              <a:rPr lang="en-US" dirty="0" smtClean="0"/>
              <a:t>Attack your warranty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Know what it costs you</a:t>
            </a:r>
          </a:p>
          <a:p>
            <a:pPr marL="114300" indent="0">
              <a:buNone/>
            </a:pPr>
            <a:r>
              <a:rPr lang="en-US" dirty="0" smtClean="0"/>
              <a:t>Leaking is low hanging fruit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05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 </a:t>
            </a:r>
            <a:r>
              <a:rPr lang="en-US" dirty="0" smtClean="0"/>
              <a:t>Show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yourself in the 10 percent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27. Use electronic time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Exactime</a:t>
            </a:r>
            <a:r>
              <a:rPr lang="en-US" dirty="0" smtClean="0"/>
              <a:t> time tracking </a:t>
            </a:r>
          </a:p>
          <a:p>
            <a:r>
              <a:rPr lang="en-US" dirty="0"/>
              <a:t>T</a:t>
            </a:r>
            <a:r>
              <a:rPr lang="en-US" dirty="0" smtClean="0"/>
              <a:t>ruck tracking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52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28. </a:t>
            </a:r>
            <a:r>
              <a:rPr lang="en-US" dirty="0" smtClean="0"/>
              <a:t>Pay yourself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there and build your business from here, not the other way around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6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dirty="0" smtClean="0"/>
              <a:t>Profession or business?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difference?</a:t>
            </a:r>
            <a:endParaRPr lang="en-US" dirty="0" smtClean="0"/>
          </a:p>
          <a:p>
            <a:pPr lvl="1"/>
            <a:r>
              <a:rPr lang="en-US" dirty="0" smtClean="0"/>
              <a:t>Profession: You </a:t>
            </a:r>
            <a:r>
              <a:rPr lang="en-US" dirty="0" smtClean="0"/>
              <a:t>are the </a:t>
            </a:r>
            <a:r>
              <a:rPr lang="en-US" dirty="0" smtClean="0"/>
              <a:t>brand</a:t>
            </a:r>
          </a:p>
          <a:p>
            <a:pPr lvl="1"/>
            <a:r>
              <a:rPr lang="en-US" dirty="0" smtClean="0"/>
              <a:t>Profession: Nothing to sell at the end of it</a:t>
            </a:r>
          </a:p>
          <a:p>
            <a:pPr lvl="1"/>
            <a:r>
              <a:rPr lang="en-US" dirty="0" smtClean="0"/>
              <a:t>Business: Your company is the brand</a:t>
            </a:r>
          </a:p>
          <a:p>
            <a:pPr lvl="1"/>
            <a:r>
              <a:rPr lang="en-US" dirty="0" smtClean="0"/>
              <a:t>Business: Less personal income but something to sell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5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29. Learn conflict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</a:t>
            </a:r>
          </a:p>
          <a:p>
            <a:r>
              <a:rPr lang="en-US" dirty="0" smtClean="0"/>
              <a:t>Acknowledge emotions without taking sides</a:t>
            </a:r>
          </a:p>
          <a:p>
            <a:r>
              <a:rPr lang="en-US" dirty="0" smtClean="0"/>
              <a:t>Use and encourage positive language</a:t>
            </a:r>
          </a:p>
          <a:p>
            <a:r>
              <a:rPr lang="en-US" dirty="0" smtClean="0"/>
              <a:t>Aim for S.M.A.R.T. solutions: </a:t>
            </a:r>
          </a:p>
          <a:p>
            <a:r>
              <a:rPr lang="en-US" dirty="0" smtClean="0"/>
              <a:t>Specific</a:t>
            </a:r>
          </a:p>
          <a:p>
            <a:r>
              <a:rPr lang="en-US" dirty="0" smtClean="0"/>
              <a:t>Measurable </a:t>
            </a:r>
          </a:p>
          <a:p>
            <a:r>
              <a:rPr lang="en-US" dirty="0" smtClean="0"/>
              <a:t>Achievable</a:t>
            </a:r>
          </a:p>
          <a:p>
            <a:r>
              <a:rPr lang="en-US" dirty="0" smtClean="0"/>
              <a:t>Realistic</a:t>
            </a:r>
          </a:p>
          <a:p>
            <a:r>
              <a:rPr lang="en-US" dirty="0" smtClean="0"/>
              <a:t>Timed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34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30. Read Canadian Contractor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130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Systemize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ProBuilt</a:t>
            </a:r>
            <a:r>
              <a:rPr lang="en-US" dirty="0" smtClean="0"/>
              <a:t> experience</a:t>
            </a:r>
          </a:p>
          <a:p>
            <a:pPr lvl="1"/>
            <a:r>
              <a:rPr lang="en-US" dirty="0" smtClean="0"/>
              <a:t>$½ million business to a $3 million business</a:t>
            </a:r>
          </a:p>
          <a:p>
            <a:pPr lvl="2"/>
            <a:r>
              <a:rPr lang="en-US" dirty="0" smtClean="0"/>
              <a:t>Job descriptions: </a:t>
            </a:r>
            <a:r>
              <a:rPr lang="en-US" dirty="0" err="1" smtClean="0"/>
              <a:t>eg</a:t>
            </a:r>
            <a:r>
              <a:rPr lang="en-US" dirty="0" smtClean="0"/>
              <a:t>: site super, sales person, foreman etc.</a:t>
            </a:r>
          </a:p>
          <a:p>
            <a:pPr lvl="2"/>
            <a:r>
              <a:rPr lang="en-US" dirty="0" smtClean="0"/>
              <a:t>Org chart</a:t>
            </a:r>
          </a:p>
          <a:p>
            <a:pPr lvl="2"/>
            <a:r>
              <a:rPr lang="en-US" dirty="0" smtClean="0"/>
              <a:t>Policies and procedures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6858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57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Start another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Pozzebon</a:t>
            </a:r>
            <a:r>
              <a:rPr lang="en-US" dirty="0" smtClean="0"/>
              <a:t> family</a:t>
            </a:r>
          </a:p>
          <a:p>
            <a:pPr lvl="1"/>
            <a:r>
              <a:rPr lang="en-US" dirty="0" smtClean="0"/>
              <a:t>Other ideas: </a:t>
            </a:r>
          </a:p>
          <a:p>
            <a:pPr lvl="2"/>
            <a:r>
              <a:rPr lang="en-US" dirty="0" smtClean="0"/>
              <a:t>Duct cleaning</a:t>
            </a:r>
          </a:p>
          <a:p>
            <a:pPr lvl="2"/>
            <a:r>
              <a:rPr lang="en-US" dirty="0" smtClean="0"/>
              <a:t>Moving</a:t>
            </a:r>
          </a:p>
          <a:p>
            <a:pPr lvl="2"/>
            <a:r>
              <a:rPr lang="en-US" dirty="0" smtClean="0"/>
              <a:t>Door and window installs</a:t>
            </a:r>
          </a:p>
          <a:p>
            <a:pPr lvl="2"/>
            <a:r>
              <a:rPr lang="en-US" dirty="0" smtClean="0"/>
              <a:t>Floor finishing </a:t>
            </a:r>
          </a:p>
          <a:p>
            <a:r>
              <a:rPr lang="en-US" dirty="0" smtClean="0"/>
              <a:t>Register separately</a:t>
            </a:r>
          </a:p>
          <a:p>
            <a:r>
              <a:rPr lang="en-US" dirty="0" smtClean="0"/>
              <a:t>Keep separate books</a:t>
            </a:r>
          </a:p>
          <a:p>
            <a:r>
              <a:rPr lang="en-US" dirty="0" smtClean="0"/>
              <a:t>Make it a high margin </a:t>
            </a:r>
            <a:r>
              <a:rPr lang="en-US" dirty="0" smtClean="0"/>
              <a:t>business</a:t>
            </a:r>
          </a:p>
          <a:p>
            <a:r>
              <a:rPr lang="en-US" dirty="0" smtClean="0"/>
              <a:t>Provides consistency</a:t>
            </a:r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9434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Know  your company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Impossible to be objective about your company</a:t>
            </a:r>
          </a:p>
          <a:p>
            <a:r>
              <a:rPr lang="en-US" dirty="0" smtClean="0"/>
              <a:t>Do exit surveys</a:t>
            </a:r>
          </a:p>
          <a:p>
            <a:r>
              <a:rPr lang="en-US" dirty="0" smtClean="0"/>
              <a:t>Ask others</a:t>
            </a:r>
          </a:p>
          <a:p>
            <a:r>
              <a:rPr lang="en-US" dirty="0" smtClean="0"/>
              <a:t>What does your culture say?  </a:t>
            </a:r>
          </a:p>
          <a:p>
            <a:pPr lvl="1"/>
            <a:r>
              <a:rPr lang="en-US" dirty="0" smtClean="0"/>
              <a:t>“everything is a mess!” </a:t>
            </a:r>
          </a:p>
          <a:p>
            <a:pPr lvl="1"/>
            <a:r>
              <a:rPr lang="en-US" dirty="0" smtClean="0"/>
              <a:t>“We always find the lose/lose.” </a:t>
            </a:r>
          </a:p>
          <a:p>
            <a:pPr lvl="1"/>
            <a:r>
              <a:rPr lang="en-US" dirty="0" smtClean="0"/>
              <a:t>“We can do that!” </a:t>
            </a:r>
          </a:p>
          <a:p>
            <a:pPr lvl="1"/>
            <a:r>
              <a:rPr lang="en-US" dirty="0" smtClean="0"/>
              <a:t>“I have an idea!”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5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Have a signature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proprietary: 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Installation</a:t>
            </a:r>
          </a:p>
          <a:p>
            <a:pPr lvl="1"/>
            <a:r>
              <a:rPr lang="en-US" smtClean="0"/>
              <a:t>Behaviour</a:t>
            </a:r>
            <a:endParaRPr lang="en-US" dirty="0" smtClean="0"/>
          </a:p>
          <a:p>
            <a:r>
              <a:rPr lang="en-US" dirty="0" smtClean="0"/>
              <a:t>Your signature becomes your brand</a:t>
            </a:r>
          </a:p>
          <a:p>
            <a:r>
              <a:rPr lang="en-US" dirty="0" smtClean="0"/>
              <a:t>Increases margin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961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Get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here does your margin come from? </a:t>
            </a:r>
          </a:p>
          <a:p>
            <a:pPr marL="411480" lvl="1" indent="0">
              <a:buNone/>
            </a:pPr>
            <a:r>
              <a:rPr lang="en-US" dirty="0"/>
              <a:t>M</a:t>
            </a:r>
            <a:r>
              <a:rPr lang="en-US" dirty="0" smtClean="0"/>
              <a:t>arshall </a:t>
            </a:r>
            <a:r>
              <a:rPr lang="en-US" dirty="0" err="1" smtClean="0"/>
              <a:t>McCarroll</a:t>
            </a:r>
            <a:r>
              <a:rPr lang="en-US" dirty="0" smtClean="0"/>
              <a:t>, Dale Construction, Toronto:</a:t>
            </a:r>
          </a:p>
          <a:p>
            <a:pPr marL="411480" lvl="1" indent="0">
              <a:buNone/>
            </a:pPr>
            <a:r>
              <a:rPr lang="en-US" dirty="0" smtClean="0"/>
              <a:t>“You can buy a KIA for $20,000 or a Mercedes for $114,000. They both have four wheels and can drive you from A to B. So why would anyone buy a Mercedes over a KIA? Because some people set great store in quality.”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Fact: you will not bridge that gap with bricks and mortar. </a:t>
            </a:r>
          </a:p>
          <a:p>
            <a:pPr marL="411480" lvl="1" indent="0">
              <a:buNone/>
            </a:pPr>
            <a:r>
              <a:rPr lang="en-US" dirty="0" smtClean="0"/>
              <a:t>Margin is in: </a:t>
            </a:r>
          </a:p>
          <a:p>
            <a:pPr marL="411480" lvl="1" indent="0">
              <a:buNone/>
            </a:pPr>
            <a:r>
              <a:rPr lang="en-US" dirty="0" smtClean="0"/>
              <a:t>	Cleanliness, timeliness, signature style, reputation, </a:t>
            </a:r>
            <a:r>
              <a:rPr lang="en-US" dirty="0"/>
              <a:t>e</a:t>
            </a:r>
            <a:r>
              <a:rPr lang="en-US" dirty="0" smtClean="0"/>
              <a:t>verything else.</a:t>
            </a:r>
          </a:p>
        </p:txBody>
      </p:sp>
    </p:spTree>
    <p:extLst>
      <p:ext uri="{BB962C8B-B14F-4D97-AF65-F5344CB8AC3E}">
        <p14:creationId xmlns:p14="http://schemas.microsoft.com/office/powerpoint/2010/main" val="340874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Teach your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educated client is a safe client</a:t>
            </a:r>
          </a:p>
          <a:p>
            <a:r>
              <a:rPr lang="en-US" dirty="0" smtClean="0"/>
              <a:t>No surprises</a:t>
            </a:r>
          </a:p>
          <a:p>
            <a:r>
              <a:rPr lang="en-US" dirty="0" smtClean="0"/>
              <a:t>You’ll get a cooperative approach</a:t>
            </a:r>
          </a:p>
          <a:p>
            <a:r>
              <a:rPr lang="en-US" dirty="0"/>
              <a:t>L</a:t>
            </a:r>
            <a:r>
              <a:rPr lang="en-US" dirty="0" smtClean="0"/>
              <a:t>ower their expectations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55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973</TotalTime>
  <Words>980</Words>
  <Application>Microsoft Macintosh PowerPoint</Application>
  <PresentationFormat>On-screen Show (4:3)</PresentationFormat>
  <Paragraphs>200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Apothecary</vt:lpstr>
      <vt:lpstr>30 tips in 30 minutes</vt:lpstr>
      <vt:lpstr>1. Negotiate like a pro</vt:lpstr>
      <vt:lpstr>2. Profession or business? </vt:lpstr>
      <vt:lpstr>3. Systemize</vt:lpstr>
      <vt:lpstr>4. Start another business</vt:lpstr>
      <vt:lpstr>5. Know  your company culture</vt:lpstr>
      <vt:lpstr>6. Have a signature value</vt:lpstr>
      <vt:lpstr>7. Get margin</vt:lpstr>
      <vt:lpstr>8. Teach your client</vt:lpstr>
      <vt:lpstr>9. When you Network</vt:lpstr>
      <vt:lpstr>10. See the future</vt:lpstr>
      <vt:lpstr>11. A great new market</vt:lpstr>
      <vt:lpstr>12. Stay dialed in</vt:lpstr>
      <vt:lpstr>13. Hang on to your best guys</vt:lpstr>
      <vt:lpstr>14. Attach this to your contracts</vt:lpstr>
      <vt:lpstr>15. Go to home shows</vt:lpstr>
      <vt:lpstr>16. Do Forensics</vt:lpstr>
      <vt:lpstr>17. Reject a client</vt:lpstr>
      <vt:lpstr>18. Know your three best friends</vt:lpstr>
      <vt:lpstr>19. Make perfectly flat door frames</vt:lpstr>
      <vt:lpstr>20. Use checklists</vt:lpstr>
      <vt:lpstr>21. have A PUBLIC RELATIONS STRATEGY </vt:lpstr>
      <vt:lpstr>22. Consider the cost side</vt:lpstr>
      <vt:lpstr>23. Get political</vt:lpstr>
      <vt:lpstr>24. Create your business on paper</vt:lpstr>
      <vt:lpstr>25. Attack your warranty work</vt:lpstr>
      <vt:lpstr>26. Show up</vt:lpstr>
      <vt:lpstr>27. Use electronic time tracking</vt:lpstr>
      <vt:lpstr>28. Pay yourself first</vt:lpstr>
      <vt:lpstr>29. Learn conflict resolution</vt:lpstr>
      <vt:lpstr>30. Read Canadian Contractor</vt:lpstr>
    </vt:vector>
  </TitlesOfParts>
  <Company>Business Information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Business Information Group</dc:creator>
  <cp:lastModifiedBy>Business Information Group</cp:lastModifiedBy>
  <cp:revision>45</cp:revision>
  <dcterms:created xsi:type="dcterms:W3CDTF">2012-11-03T14:01:30Z</dcterms:created>
  <dcterms:modified xsi:type="dcterms:W3CDTF">2012-11-12T21:09:11Z</dcterms:modified>
</cp:coreProperties>
</file>